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56" r:id="rId2"/>
    <p:sldId id="269" r:id="rId3"/>
    <p:sldId id="257" r:id="rId4"/>
    <p:sldId id="258" r:id="rId5"/>
    <p:sldId id="259" r:id="rId6"/>
    <p:sldId id="260" r:id="rId7"/>
    <p:sldId id="261" r:id="rId8"/>
    <p:sldId id="262" r:id="rId9"/>
    <p:sldId id="270" r:id="rId10"/>
    <p:sldId id="263" r:id="rId11"/>
    <p:sldId id="271" r:id="rId12"/>
    <p:sldId id="264" r:id="rId13"/>
    <p:sldId id="265" r:id="rId14"/>
    <p:sldId id="272" r:id="rId15"/>
    <p:sldId id="273"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952" autoAdjust="0"/>
  </p:normalViewPr>
  <p:slideViewPr>
    <p:cSldViewPr>
      <p:cViewPr varScale="1">
        <p:scale>
          <a:sx n="59" d="100"/>
          <a:sy n="59" d="100"/>
        </p:scale>
        <p:origin x="1500" y="5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9C9945-C2C5-407B-9704-298DC59BE1C1}" type="datetimeFigureOut">
              <a:rPr lang="en-US" smtClean="0"/>
              <a:t>21-Aug-20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212C8D-6B0A-42A0-976B-55FC1801BF19}" type="slidenum">
              <a:rPr lang="en-US" smtClean="0"/>
              <a:t>‹#›</a:t>
            </a:fld>
            <a:endParaRPr lang="en-US"/>
          </a:p>
        </p:txBody>
      </p:sp>
    </p:spTree>
    <p:extLst>
      <p:ext uri="{BB962C8B-B14F-4D97-AF65-F5344CB8AC3E}">
        <p14:creationId xmlns:p14="http://schemas.microsoft.com/office/powerpoint/2010/main" val="290994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Formation</a:t>
            </a:r>
            <a:r>
              <a:rPr lang="en-US" baseline="0" dirty="0"/>
              <a:t> of organizational networks does not necessarily have to include partnerships with other organizations. They can also take effect between the communities and organizations. Recent studies have shifted focus from traditional networking that took place between high-end corporations and have began to take note on community based networking. It has been found that with communities being the bearing a higher percentage of organizational products consumers’, cooperation system with them have led to increased or accelerated success for the organizations. Whereas an ombudsman will ensure individuals’ justice prevails, networking improves correlation between organizations and their clientele.</a:t>
            </a:r>
            <a:endParaRPr lang="en-US" dirty="0"/>
          </a:p>
        </p:txBody>
      </p:sp>
      <p:sp>
        <p:nvSpPr>
          <p:cNvPr id="4" name="Slide Number Placeholder 3"/>
          <p:cNvSpPr>
            <a:spLocks noGrp="1"/>
          </p:cNvSpPr>
          <p:nvPr>
            <p:ph type="sldNum" sz="quarter" idx="10"/>
          </p:nvPr>
        </p:nvSpPr>
        <p:spPr/>
        <p:txBody>
          <a:bodyPr/>
          <a:lstStyle/>
          <a:p>
            <a:fld id="{F6212C8D-6B0A-42A0-976B-55FC1801BF19}" type="slidenum">
              <a:rPr lang="en-US" smtClean="0"/>
              <a:t>2</a:t>
            </a:fld>
            <a:endParaRPr lang="en-US"/>
          </a:p>
        </p:txBody>
      </p:sp>
    </p:spTree>
    <p:extLst>
      <p:ext uri="{BB962C8B-B14F-4D97-AF65-F5344CB8AC3E}">
        <p14:creationId xmlns:p14="http://schemas.microsoft.com/office/powerpoint/2010/main" val="1461029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ombudsman</a:t>
            </a:r>
            <a:r>
              <a:rPr lang="en-US" baseline="0" dirty="0"/>
              <a:t> acts as a state overseer. Like an eagle he peers over the state issues to ensure everything goes as they constitutionally should go. According to Gilchrist (2019), an ombudsman basically represents the public or the general citizen in fighting against biasedness and exploitation from authorities. Many critics have likened the roles of an ombudsman to those of civil activist. These are the similar circumstances that can be used to access his services. </a:t>
            </a:r>
            <a:endParaRPr lang="en-US" dirty="0"/>
          </a:p>
        </p:txBody>
      </p:sp>
      <p:sp>
        <p:nvSpPr>
          <p:cNvPr id="4" name="Slide Number Placeholder 3"/>
          <p:cNvSpPr>
            <a:spLocks noGrp="1"/>
          </p:cNvSpPr>
          <p:nvPr>
            <p:ph type="sldNum" sz="quarter" idx="10"/>
          </p:nvPr>
        </p:nvSpPr>
        <p:spPr/>
        <p:txBody>
          <a:bodyPr/>
          <a:lstStyle/>
          <a:p>
            <a:fld id="{F6212C8D-6B0A-42A0-976B-55FC1801BF19}" type="slidenum">
              <a:rPr lang="en-US" smtClean="0"/>
              <a:t>3</a:t>
            </a:fld>
            <a:endParaRPr lang="en-US"/>
          </a:p>
        </p:txBody>
      </p:sp>
    </p:spTree>
    <p:extLst>
      <p:ext uri="{BB962C8B-B14F-4D97-AF65-F5344CB8AC3E}">
        <p14:creationId xmlns:p14="http://schemas.microsoft.com/office/powerpoint/2010/main" val="8231773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ombudsman can categorically</a:t>
            </a:r>
            <a:r>
              <a:rPr lang="en-US" baseline="0" dirty="0"/>
              <a:t> be termed as an arbitrator among disagreeing parties. Formal employments are arranged in accordance with contract mandates however, any unjustified breach of this contract can call for the services of an ombudsman (Buck, Kirkham &amp; Thompson, 2016). Without initiating courtroom attention, an ombudsman can help aggrieved victim to settle with the organization of employment. Equally, an ombudsman alerts the public in cases or events that concerns the public attention such as scandals and corruption cases. An ombudsman can also serve as a link between folks of low social class and justice for they are the most underserved and repressed group in the society.</a:t>
            </a:r>
          </a:p>
          <a:p>
            <a:endParaRPr lang="en-US" dirty="0"/>
          </a:p>
        </p:txBody>
      </p:sp>
      <p:sp>
        <p:nvSpPr>
          <p:cNvPr id="4" name="Slide Number Placeholder 3"/>
          <p:cNvSpPr>
            <a:spLocks noGrp="1"/>
          </p:cNvSpPr>
          <p:nvPr>
            <p:ph type="sldNum" sz="quarter" idx="10"/>
          </p:nvPr>
        </p:nvSpPr>
        <p:spPr/>
        <p:txBody>
          <a:bodyPr/>
          <a:lstStyle/>
          <a:p>
            <a:fld id="{F6212C8D-6B0A-42A0-976B-55FC1801BF19}" type="slidenum">
              <a:rPr lang="en-US" smtClean="0"/>
              <a:t>4</a:t>
            </a:fld>
            <a:endParaRPr lang="en-US"/>
          </a:p>
        </p:txBody>
      </p:sp>
    </p:spTree>
    <p:extLst>
      <p:ext uri="{BB962C8B-B14F-4D97-AF65-F5344CB8AC3E}">
        <p14:creationId xmlns:p14="http://schemas.microsoft.com/office/powerpoint/2010/main" val="3685142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until one seeks the services of an ombudsman that he or she will get to directly interact with his</a:t>
            </a:r>
            <a:r>
              <a:rPr lang="en-US" baseline="0" dirty="0"/>
              <a:t> office. Most interactions between ombudsmen and the general public take place in the public state offices and agencies. When media report about those behind unraveling major graft cases and exploitation of the public utilities, it is in most cases the office of the ombudsmen responsible for such revelations (Gilchrist, 2019). In addition, o</a:t>
            </a:r>
            <a:r>
              <a:rPr lang="en-US" dirty="0"/>
              <a:t>ne can directly channel his concerns on personal issues against employers or other state organs to the office of an ombudsman.</a:t>
            </a:r>
          </a:p>
        </p:txBody>
      </p:sp>
      <p:sp>
        <p:nvSpPr>
          <p:cNvPr id="4" name="Slide Number Placeholder 3"/>
          <p:cNvSpPr>
            <a:spLocks noGrp="1"/>
          </p:cNvSpPr>
          <p:nvPr>
            <p:ph type="sldNum" sz="quarter" idx="10"/>
          </p:nvPr>
        </p:nvSpPr>
        <p:spPr/>
        <p:txBody>
          <a:bodyPr/>
          <a:lstStyle/>
          <a:p>
            <a:fld id="{F6212C8D-6B0A-42A0-976B-55FC1801BF19}" type="slidenum">
              <a:rPr lang="en-US" smtClean="0"/>
              <a:t>5</a:t>
            </a:fld>
            <a:endParaRPr lang="en-US"/>
          </a:p>
        </p:txBody>
      </p:sp>
    </p:spTree>
    <p:extLst>
      <p:ext uri="{BB962C8B-B14F-4D97-AF65-F5344CB8AC3E}">
        <p14:creationId xmlns:p14="http://schemas.microsoft.com/office/powerpoint/2010/main" val="2468396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 community networks with organizations play substantial roles for</a:t>
            </a:r>
            <a:r>
              <a:rPr lang="en-US" baseline="0" dirty="0"/>
              <a:t> concerned organizations and the communities. Importance of such networking enables establishment of trust and reliance between the communities and the organizations (</a:t>
            </a:r>
            <a:r>
              <a:rPr lang="en-US" baseline="0" dirty="0" err="1"/>
              <a:t>Serrat</a:t>
            </a:r>
            <a:r>
              <a:rPr lang="en-US" baseline="0" dirty="0"/>
              <a:t>, 2017). Community applicable strategies for networking are practical approaches that could be used by organizations and communities to unanimously address each side’s concerning needs in terms of goal attainment and social living. </a:t>
            </a:r>
            <a:endParaRPr lang="en-US" dirty="0"/>
          </a:p>
        </p:txBody>
      </p:sp>
      <p:sp>
        <p:nvSpPr>
          <p:cNvPr id="4" name="Slide Number Placeholder 3"/>
          <p:cNvSpPr>
            <a:spLocks noGrp="1"/>
          </p:cNvSpPr>
          <p:nvPr>
            <p:ph type="sldNum" sz="quarter" idx="10"/>
          </p:nvPr>
        </p:nvSpPr>
        <p:spPr/>
        <p:txBody>
          <a:bodyPr/>
          <a:lstStyle/>
          <a:p>
            <a:fld id="{F6212C8D-6B0A-42A0-976B-55FC1801BF19}" type="slidenum">
              <a:rPr lang="en-US" smtClean="0"/>
              <a:t>6</a:t>
            </a:fld>
            <a:endParaRPr lang="en-US"/>
          </a:p>
        </p:txBody>
      </p:sp>
    </p:spTree>
    <p:extLst>
      <p:ext uri="{BB962C8B-B14F-4D97-AF65-F5344CB8AC3E}">
        <p14:creationId xmlns:p14="http://schemas.microsoft.com/office/powerpoint/2010/main" val="4463740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important to build</a:t>
            </a:r>
            <a:r>
              <a:rPr lang="en-US" baseline="0" dirty="0"/>
              <a:t> community networks because the systems of this kind aid in creating a rapport between the communities and the organizations. For instance it is easy for the organization to know the social or cultural beliefs that a community holds as dear. Tapping into such cultures by appreciating the specific cultural alignment of the community will therefore ensure the organization focuses on social justice in recruiting its employees and their relation with the general public (Yan, Chen &amp; Liu, 2017). There are cases that often require organizational expansion in terms of geographical setting and the cases most poignantly require participation of the public as they are the land bearers. Due to established networking and relationships between the two, the organization will endeavor to proceed in legally justified means.</a:t>
            </a:r>
          </a:p>
          <a:p>
            <a:endParaRPr lang="en-US" dirty="0"/>
          </a:p>
        </p:txBody>
      </p:sp>
      <p:sp>
        <p:nvSpPr>
          <p:cNvPr id="4" name="Slide Number Placeholder 3"/>
          <p:cNvSpPr>
            <a:spLocks noGrp="1"/>
          </p:cNvSpPr>
          <p:nvPr>
            <p:ph type="sldNum" sz="quarter" idx="10"/>
          </p:nvPr>
        </p:nvSpPr>
        <p:spPr/>
        <p:txBody>
          <a:bodyPr/>
          <a:lstStyle/>
          <a:p>
            <a:fld id="{F6212C8D-6B0A-42A0-976B-55FC1801BF19}" type="slidenum">
              <a:rPr lang="en-US" smtClean="0"/>
              <a:t>7</a:t>
            </a:fld>
            <a:endParaRPr lang="en-US"/>
          </a:p>
        </p:txBody>
      </p:sp>
    </p:spTree>
    <p:extLst>
      <p:ext uri="{BB962C8B-B14F-4D97-AF65-F5344CB8AC3E}">
        <p14:creationId xmlns:p14="http://schemas.microsoft.com/office/powerpoint/2010/main" val="21493861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Having</a:t>
            </a:r>
            <a:r>
              <a:rPr lang="en-US" baseline="0" dirty="0"/>
              <a:t> community networks founded on better relationships are important for trust creation. Trust is a factor that each organization needs in order to thrive through a competitive market. Trust qualifies the internal structure of a company to broadly reflect on the output of what the communities consume. In most relative terms, trust enables the organization to be viewed as one entity because it allows every member of the to readily own the company’s product (</a:t>
            </a:r>
            <a:r>
              <a:rPr lang="en-US" baseline="0" dirty="0" err="1"/>
              <a:t>Serrat</a:t>
            </a:r>
            <a:r>
              <a:rPr lang="en-US" baseline="0" dirty="0"/>
              <a:t>, 2017). In most cases employees will say “our product”  this phrase provides more inclusion of the organization. When the public realizes this, they easily follow suit. </a:t>
            </a:r>
            <a:endParaRPr lang="en-US" dirty="0"/>
          </a:p>
        </p:txBody>
      </p:sp>
      <p:sp>
        <p:nvSpPr>
          <p:cNvPr id="4" name="Slide Number Placeholder 3"/>
          <p:cNvSpPr>
            <a:spLocks noGrp="1"/>
          </p:cNvSpPr>
          <p:nvPr>
            <p:ph type="sldNum" sz="quarter" idx="10"/>
          </p:nvPr>
        </p:nvSpPr>
        <p:spPr/>
        <p:txBody>
          <a:bodyPr/>
          <a:lstStyle/>
          <a:p>
            <a:fld id="{F6212C8D-6B0A-42A0-976B-55FC1801BF19}" type="slidenum">
              <a:rPr lang="en-US" smtClean="0"/>
              <a:t>8</a:t>
            </a:fld>
            <a:endParaRPr lang="en-US"/>
          </a:p>
        </p:txBody>
      </p:sp>
    </p:spTree>
    <p:extLst>
      <p:ext uri="{BB962C8B-B14F-4D97-AF65-F5344CB8AC3E}">
        <p14:creationId xmlns:p14="http://schemas.microsoft.com/office/powerpoint/2010/main" val="40798389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Strategies for building community networks</a:t>
            </a:r>
            <a:r>
              <a:rPr lang="en-US" baseline="0" dirty="0"/>
              <a:t> and relationships elaborates organizational cultural diversifications. </a:t>
            </a:r>
            <a:r>
              <a:rPr lang="en-US" dirty="0"/>
              <a:t>Cultural diversification is achieved</a:t>
            </a:r>
            <a:r>
              <a:rPr lang="en-US" baseline="0" dirty="0"/>
              <a:t> by organizations that act in close tandems with community. Cultural diversification includes appreciating all the diversities that make up human nature (Yan, Chen &amp; Liu, 2017). From race or ethnicity, sex, nationality, and age  to religion, an organization that appreciates and considers all these elements considers its community needs (</a:t>
            </a:r>
            <a:r>
              <a:rPr lang="en-US" baseline="0" dirty="0" err="1"/>
              <a:t>Jariego</a:t>
            </a:r>
            <a:r>
              <a:rPr lang="en-US" baseline="0" dirty="0"/>
              <a:t>, 2016). </a:t>
            </a:r>
            <a:endParaRPr lang="en-US" dirty="0"/>
          </a:p>
        </p:txBody>
      </p:sp>
      <p:sp>
        <p:nvSpPr>
          <p:cNvPr id="4" name="Slide Number Placeholder 3"/>
          <p:cNvSpPr>
            <a:spLocks noGrp="1"/>
          </p:cNvSpPr>
          <p:nvPr>
            <p:ph type="sldNum" sz="quarter" idx="10"/>
          </p:nvPr>
        </p:nvSpPr>
        <p:spPr/>
        <p:txBody>
          <a:bodyPr/>
          <a:lstStyle/>
          <a:p>
            <a:fld id="{F6212C8D-6B0A-42A0-976B-55FC1801BF19}" type="slidenum">
              <a:rPr lang="en-US" smtClean="0"/>
              <a:t>9</a:t>
            </a:fld>
            <a:endParaRPr lang="en-US"/>
          </a:p>
        </p:txBody>
      </p:sp>
    </p:spTree>
    <p:extLst>
      <p:ext uri="{BB962C8B-B14F-4D97-AF65-F5344CB8AC3E}">
        <p14:creationId xmlns:p14="http://schemas.microsoft.com/office/powerpoint/2010/main" val="1882278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organizations partner with communities,</a:t>
            </a:r>
            <a:r>
              <a:rPr lang="en-US" baseline="0" dirty="0"/>
              <a:t> </a:t>
            </a:r>
            <a:r>
              <a:rPr lang="en-US" dirty="0"/>
              <a:t>there is</a:t>
            </a:r>
            <a:r>
              <a:rPr lang="en-US" baseline="0" dirty="0"/>
              <a:t> a bigger chance of enhanced </a:t>
            </a:r>
            <a:r>
              <a:rPr lang="en-US" dirty="0"/>
              <a:t>substantial relationship</a:t>
            </a:r>
            <a:r>
              <a:rPr lang="en-US" baseline="0" dirty="0"/>
              <a:t> with the community. In most cases, organizations partner and sometimes provide either partial or full time sponsorship for community based social amenities like schools and hospitals. It has been found that within communities of such setting, the benefactors walk in lime lights orchestrated by sponsoring organizations (Kent, </a:t>
            </a:r>
            <a:r>
              <a:rPr lang="en-US" baseline="0" dirty="0" err="1"/>
              <a:t>Sommerfeldt</a:t>
            </a:r>
            <a:r>
              <a:rPr lang="en-US" baseline="0" dirty="0"/>
              <a:t> &amp; </a:t>
            </a:r>
            <a:r>
              <a:rPr lang="en-US" baseline="0" dirty="0" err="1"/>
              <a:t>Saffer</a:t>
            </a:r>
            <a:r>
              <a:rPr lang="en-US" baseline="0" dirty="0"/>
              <a:t>, 2016). For instance, a high-tech corporation like Amazon could sponsor senior high school students and mold them into aspiring digital innovators. This is the kind of community based application strategy that can impact positively on the organization’s reputation on the community.  </a:t>
            </a:r>
            <a:endParaRPr lang="en-US" dirty="0"/>
          </a:p>
        </p:txBody>
      </p:sp>
      <p:sp>
        <p:nvSpPr>
          <p:cNvPr id="4" name="Slide Number Placeholder 3"/>
          <p:cNvSpPr>
            <a:spLocks noGrp="1"/>
          </p:cNvSpPr>
          <p:nvPr>
            <p:ph type="sldNum" sz="quarter" idx="10"/>
          </p:nvPr>
        </p:nvSpPr>
        <p:spPr/>
        <p:txBody>
          <a:bodyPr/>
          <a:lstStyle/>
          <a:p>
            <a:fld id="{F6212C8D-6B0A-42A0-976B-55FC1801BF19}" type="slidenum">
              <a:rPr lang="en-US" smtClean="0"/>
              <a:t>10</a:t>
            </a:fld>
            <a:endParaRPr lang="en-US"/>
          </a:p>
        </p:txBody>
      </p:sp>
    </p:spTree>
    <p:extLst>
      <p:ext uri="{BB962C8B-B14F-4D97-AF65-F5344CB8AC3E}">
        <p14:creationId xmlns:p14="http://schemas.microsoft.com/office/powerpoint/2010/main" val="521393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Partnering</a:t>
            </a:r>
            <a:r>
              <a:rPr lang="en-US" baseline="0" dirty="0"/>
              <a:t> with communities improves organizational communication from within its internal structures to the external public relations. Communities can channel their feedback to organizations that they have partnered with such as telecommunication corporations. The organizations on the other hand, could utilize the given feedback to make up proper communication in the organization. Communicating organizational goals and objectives, change intervention plans, and hierarchical structures of an organization to the employees help to define individual roles and responsibilities (Kent, </a:t>
            </a:r>
            <a:r>
              <a:rPr lang="en-US" baseline="0" dirty="0" err="1"/>
              <a:t>Sommerfeldt</a:t>
            </a:r>
            <a:r>
              <a:rPr lang="en-US" baseline="0" dirty="0"/>
              <a:t> &amp; </a:t>
            </a:r>
            <a:r>
              <a:rPr lang="en-US" baseline="0" dirty="0" err="1"/>
              <a:t>Saffer</a:t>
            </a:r>
            <a:r>
              <a:rPr lang="en-US" baseline="0" dirty="0"/>
              <a:t>, 2016). Effecting the same roles and responsibilities improves product values for the customers.</a:t>
            </a:r>
            <a:endParaRPr lang="en-US" dirty="0"/>
          </a:p>
        </p:txBody>
      </p:sp>
      <p:sp>
        <p:nvSpPr>
          <p:cNvPr id="4" name="Slide Number Placeholder 3"/>
          <p:cNvSpPr>
            <a:spLocks noGrp="1"/>
          </p:cNvSpPr>
          <p:nvPr>
            <p:ph type="sldNum" sz="quarter" idx="10"/>
          </p:nvPr>
        </p:nvSpPr>
        <p:spPr/>
        <p:txBody>
          <a:bodyPr/>
          <a:lstStyle/>
          <a:p>
            <a:fld id="{F6212C8D-6B0A-42A0-976B-55FC1801BF19}" type="slidenum">
              <a:rPr lang="en-US" smtClean="0"/>
              <a:t>11</a:t>
            </a:fld>
            <a:endParaRPr lang="en-US"/>
          </a:p>
        </p:txBody>
      </p:sp>
    </p:spTree>
    <p:extLst>
      <p:ext uri="{BB962C8B-B14F-4D97-AF65-F5344CB8AC3E}">
        <p14:creationId xmlns:p14="http://schemas.microsoft.com/office/powerpoint/2010/main" val="26162623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 co-creation is a strategy that calls in appreciation and integration of customer,</a:t>
            </a:r>
            <a:r>
              <a:rPr lang="en-US" baseline="0" dirty="0"/>
              <a:t> competitors and suppliers’</a:t>
            </a:r>
            <a:r>
              <a:rPr lang="en-US" dirty="0"/>
              <a:t> feedback on how a product should be created and designed. Relatively, it looks at how a product can be specifically</a:t>
            </a:r>
            <a:r>
              <a:rPr lang="en-US" baseline="0" dirty="0"/>
              <a:t> created as defined and wanted by the customer. Organizations can use either one or two annual events to invite all the its stakeholders to an exhibition where the customers can improve the definition and value of products. This strategy helps in establishing unified cooperation between organizations and communities. It also helps to sustain long term relationship between the two. </a:t>
            </a:r>
          </a:p>
          <a:p>
            <a:endParaRPr lang="en-US" dirty="0"/>
          </a:p>
        </p:txBody>
      </p:sp>
      <p:sp>
        <p:nvSpPr>
          <p:cNvPr id="4" name="Slide Number Placeholder 3"/>
          <p:cNvSpPr>
            <a:spLocks noGrp="1"/>
          </p:cNvSpPr>
          <p:nvPr>
            <p:ph type="sldNum" sz="quarter" idx="10"/>
          </p:nvPr>
        </p:nvSpPr>
        <p:spPr/>
        <p:txBody>
          <a:bodyPr/>
          <a:lstStyle/>
          <a:p>
            <a:fld id="{F6212C8D-6B0A-42A0-976B-55FC1801BF19}" type="slidenum">
              <a:rPr lang="en-US" smtClean="0"/>
              <a:t>12</a:t>
            </a:fld>
            <a:endParaRPr lang="en-US"/>
          </a:p>
        </p:txBody>
      </p:sp>
    </p:spTree>
    <p:extLst>
      <p:ext uri="{BB962C8B-B14F-4D97-AF65-F5344CB8AC3E}">
        <p14:creationId xmlns:p14="http://schemas.microsoft.com/office/powerpoint/2010/main" val="9806535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Providing members of the community with high profile employments are arguably strategic</a:t>
            </a:r>
            <a:r>
              <a:rPr lang="en-US" baseline="0" dirty="0"/>
              <a:t> networking points. It has been the norm among top corporations to recruit unskilled labors from within the setting of organizations. Changing this norm to hiring more skilled labors for top position have found to most definitely encourage organizational acceptance by the communities. Positive relationships established through employment opportunities enable community members to refer additional clients to the company. On the same note, companies also refer qualified members of the community to other high-end corporations. </a:t>
            </a:r>
            <a:endParaRPr lang="en-US" dirty="0"/>
          </a:p>
        </p:txBody>
      </p:sp>
      <p:sp>
        <p:nvSpPr>
          <p:cNvPr id="4" name="Slide Number Placeholder 3"/>
          <p:cNvSpPr>
            <a:spLocks noGrp="1"/>
          </p:cNvSpPr>
          <p:nvPr>
            <p:ph type="sldNum" sz="quarter" idx="10"/>
          </p:nvPr>
        </p:nvSpPr>
        <p:spPr/>
        <p:txBody>
          <a:bodyPr/>
          <a:lstStyle/>
          <a:p>
            <a:fld id="{F6212C8D-6B0A-42A0-976B-55FC1801BF19}" type="slidenum">
              <a:rPr lang="en-US" smtClean="0"/>
              <a:t>13</a:t>
            </a:fld>
            <a:endParaRPr lang="en-US"/>
          </a:p>
        </p:txBody>
      </p:sp>
    </p:spTree>
    <p:extLst>
      <p:ext uri="{BB962C8B-B14F-4D97-AF65-F5344CB8AC3E}">
        <p14:creationId xmlns:p14="http://schemas.microsoft.com/office/powerpoint/2010/main" val="26198659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Teams that are tasked with networking</a:t>
            </a:r>
            <a:r>
              <a:rPr lang="en-US" baseline="0" dirty="0"/>
              <a:t> and outreach programs often</a:t>
            </a:r>
            <a:r>
              <a:rPr lang="en-US" dirty="0"/>
              <a:t> learn  and apply</a:t>
            </a:r>
            <a:r>
              <a:rPr lang="en-US" baseline="0" dirty="0"/>
              <a:t> </a:t>
            </a:r>
            <a:r>
              <a:rPr lang="en-US" dirty="0"/>
              <a:t>how to connect with businesses, organizations, and local agencies.</a:t>
            </a:r>
            <a:r>
              <a:rPr lang="en-US" baseline="0" dirty="0"/>
              <a:t> They take the forefront in</a:t>
            </a:r>
            <a:r>
              <a:rPr lang="en-US" dirty="0"/>
              <a:t> forming partnerships that effect in recommendations and better service</a:t>
            </a:r>
            <a:r>
              <a:rPr lang="en-US" baseline="0" dirty="0"/>
              <a:t> provision. The leaders that act as the link between their outreach</a:t>
            </a:r>
            <a:r>
              <a:rPr lang="en-US" dirty="0"/>
              <a:t> programs</a:t>
            </a:r>
            <a:r>
              <a:rPr lang="en-US" baseline="0" dirty="0"/>
              <a:t> and</a:t>
            </a:r>
            <a:r>
              <a:rPr lang="en-US" dirty="0"/>
              <a:t> they are also considered as assets for current and future</a:t>
            </a:r>
            <a:r>
              <a:rPr lang="en-US" baseline="0" dirty="0"/>
              <a:t> consumers of organizational products.</a:t>
            </a:r>
            <a:endParaRPr lang="en-US" dirty="0"/>
          </a:p>
        </p:txBody>
      </p:sp>
      <p:sp>
        <p:nvSpPr>
          <p:cNvPr id="4" name="Slide Number Placeholder 3"/>
          <p:cNvSpPr>
            <a:spLocks noGrp="1"/>
          </p:cNvSpPr>
          <p:nvPr>
            <p:ph type="sldNum" sz="quarter" idx="10"/>
          </p:nvPr>
        </p:nvSpPr>
        <p:spPr/>
        <p:txBody>
          <a:bodyPr/>
          <a:lstStyle/>
          <a:p>
            <a:fld id="{F6212C8D-6B0A-42A0-976B-55FC1801BF19}" type="slidenum">
              <a:rPr lang="en-US" smtClean="0"/>
              <a:t>14</a:t>
            </a:fld>
            <a:endParaRPr lang="en-US"/>
          </a:p>
        </p:txBody>
      </p:sp>
    </p:spTree>
    <p:extLst>
      <p:ext uri="{BB962C8B-B14F-4D97-AF65-F5344CB8AC3E}">
        <p14:creationId xmlns:p14="http://schemas.microsoft.com/office/powerpoint/2010/main" val="17191114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Network programs are essential as they impart the community with information that portend</a:t>
            </a:r>
            <a:r>
              <a:rPr lang="en-US" baseline="0" dirty="0"/>
              <a:t> to their wellbeing. As most organizations conduct research on the problems that affect the people, they channel their findings to the community through the formed network structures. According to Buck, Kirkham &amp; Thompson (2016), an ombudsman for instance carries out training programs aimed at equipping the communities with necessary decisions and skills needed to take on  societal changes.</a:t>
            </a:r>
            <a:endParaRPr lang="en-US" dirty="0"/>
          </a:p>
        </p:txBody>
      </p:sp>
      <p:sp>
        <p:nvSpPr>
          <p:cNvPr id="4" name="Slide Number Placeholder 3"/>
          <p:cNvSpPr>
            <a:spLocks noGrp="1"/>
          </p:cNvSpPr>
          <p:nvPr>
            <p:ph type="sldNum" sz="quarter" idx="10"/>
          </p:nvPr>
        </p:nvSpPr>
        <p:spPr/>
        <p:txBody>
          <a:bodyPr/>
          <a:lstStyle/>
          <a:p>
            <a:fld id="{F6212C8D-6B0A-42A0-976B-55FC1801BF19}" type="slidenum">
              <a:rPr lang="en-US" smtClean="0"/>
              <a:t>15</a:t>
            </a:fld>
            <a:endParaRPr lang="en-US"/>
          </a:p>
        </p:txBody>
      </p:sp>
    </p:spTree>
    <p:extLst>
      <p:ext uri="{BB962C8B-B14F-4D97-AF65-F5344CB8AC3E}">
        <p14:creationId xmlns:p14="http://schemas.microsoft.com/office/powerpoint/2010/main" val="1621239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Organizations</a:t>
            </a:r>
            <a:r>
              <a:rPr lang="en-US" baseline="0" dirty="0"/>
              <a:t> that form networks should be able to acknowledge the needs of the communities and value their cultural diversifications in order for the communities to efficiently return the same favor.  Impacting on the organization’s needs requires strategic methods such as partnership formations and sponsorship, employment and value co-creation. These strategies are important because they bring trust, focuses organizations on upholding to social justice practices and enhances cultural diversification in organizations. Equally, the network strategies and their importance has created the office of a universal overseer, ombudsman who is the link between companies and communities, states and its organs and the people. In ultimate summary, networking thrives on good communicable relations between organizations and the communities.</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F6212C8D-6B0A-42A0-976B-55FC1801BF19}" type="slidenum">
              <a:rPr lang="en-US" smtClean="0"/>
              <a:t>16</a:t>
            </a:fld>
            <a:endParaRPr lang="en-US"/>
          </a:p>
        </p:txBody>
      </p:sp>
    </p:spTree>
    <p:extLst>
      <p:ext uri="{BB962C8B-B14F-4D97-AF65-F5344CB8AC3E}">
        <p14:creationId xmlns:p14="http://schemas.microsoft.com/office/powerpoint/2010/main" val="6456020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en-US"/>
              <a:t>Click to edit Master title style</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233E80B-0BFE-418F-837B-3F1B89D10F67}" type="datetimeFigureOut">
              <a:rPr lang="en-US" smtClean="0"/>
              <a:t>21-Aug-20</a:t>
            </a:fld>
            <a:endParaRPr lang="en-US"/>
          </a:p>
        </p:txBody>
      </p:sp>
      <p:sp>
        <p:nvSpPr>
          <p:cNvPr id="5" name="Footer Placeholder 4"/>
          <p:cNvSpPr>
            <a:spLocks noGrp="1"/>
          </p:cNvSpPr>
          <p:nvPr>
            <p:ph type="ftr" sz="quarter" idx="11"/>
          </p:nvPr>
        </p:nvSpPr>
        <p:spPr>
          <a:xfrm>
            <a:off x="2396319" y="329308"/>
            <a:ext cx="3086292" cy="309201"/>
          </a:xfrm>
        </p:spPr>
        <p:txBody>
          <a:bodyPr/>
          <a:lstStyle/>
          <a:p>
            <a:endParaRPr lang="en-US"/>
          </a:p>
        </p:txBody>
      </p:sp>
      <p:sp>
        <p:nvSpPr>
          <p:cNvPr id="6" name="Slide Number Placeholder 5"/>
          <p:cNvSpPr>
            <a:spLocks noGrp="1"/>
          </p:cNvSpPr>
          <p:nvPr>
            <p:ph type="sldNum" sz="quarter" idx="12"/>
          </p:nvPr>
        </p:nvSpPr>
        <p:spPr>
          <a:xfrm>
            <a:off x="1434703" y="798973"/>
            <a:ext cx="802005" cy="503578"/>
          </a:xfrm>
        </p:spPr>
        <p:txBody>
          <a:bodyPr/>
          <a:lstStyle/>
          <a:p>
            <a:fld id="{D7AA5FA4-7594-4664-8C51-B31FBEB25613}" type="slidenum">
              <a:rPr lang="en-US" smtClean="0"/>
              <a:t>‹#›</a:t>
            </a:fld>
            <a:endParaRPr lang="en-US"/>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36901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33E80B-0BFE-418F-837B-3F1B89D10F67}" type="datetimeFigureOut">
              <a:rPr lang="en-US" smtClean="0"/>
              <a:t>21-Aug-20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A5FA4-7594-4664-8C51-B31FBEB25613}" type="slidenum">
              <a:rPr lang="en-US" smtClean="0"/>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373315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en-US"/>
              <a:t>Click to edit Master title style</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33E80B-0BFE-418F-837B-3F1B89D10F67}" type="datetimeFigureOut">
              <a:rPr lang="en-US" smtClean="0"/>
              <a:t>21-Aug-20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A5FA4-7594-4664-8C51-B31FBEB25613}" type="slidenum">
              <a:rPr lang="en-US" smtClean="0"/>
              <a:t>‹#›</a:t>
            </a:fld>
            <a:endParaRPr lang="en-US"/>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3552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233E80B-0BFE-418F-837B-3F1B89D10F67}" type="datetimeFigureOut">
              <a:rPr lang="en-US" smtClean="0"/>
              <a:t>21-Aug-20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AA5FA4-7594-4664-8C51-B31FBEB25613}" type="slidenum">
              <a:rPr lang="en-US" smtClean="0"/>
              <a:t>‹#›</a:t>
            </a:fld>
            <a:endParaRPr lang="en-US"/>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34979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443491" y="2824270"/>
            <a:ext cx="3125766"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889182" y="2821491"/>
            <a:ext cx="31256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233E80B-0BFE-418F-837B-3F1B89D10F67}" type="datetimeFigureOut">
              <a:rPr lang="en-US" smtClean="0"/>
              <a:t>21-Aug-20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AA5FA4-7594-4664-8C51-B31FBEB25613}" type="slidenum">
              <a:rPr lang="en-US" smtClean="0"/>
              <a:t>‹#›</a:t>
            </a:fld>
            <a:endParaRPr lang="en-US"/>
          </a:p>
        </p:txBody>
      </p:sp>
    </p:spTree>
    <p:extLst>
      <p:ext uri="{BB962C8B-B14F-4D97-AF65-F5344CB8AC3E}">
        <p14:creationId xmlns:p14="http://schemas.microsoft.com/office/powerpoint/2010/main" val="22698121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233E80B-0BFE-418F-837B-3F1B89D10F67}" type="datetimeFigureOut">
              <a:rPr lang="en-US" smtClean="0"/>
              <a:t>21-Aug-20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AA5FA4-7594-4664-8C51-B31FBEB25613}" type="slidenum">
              <a:rPr lang="en-US" smtClean="0"/>
              <a:t>‹#›</a:t>
            </a:fld>
            <a:endParaRPr lang="en-US"/>
          </a:p>
        </p:txBody>
      </p:sp>
    </p:spTree>
    <p:extLst>
      <p:ext uri="{BB962C8B-B14F-4D97-AF65-F5344CB8AC3E}">
        <p14:creationId xmlns:p14="http://schemas.microsoft.com/office/powerpoint/2010/main" val="2301955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33E80B-0BFE-418F-837B-3F1B89D10F67}" type="datetimeFigureOut">
              <a:rPr lang="en-US" smtClean="0"/>
              <a:t>21-Aug-20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AA5FA4-7594-4664-8C51-B31FBEB25613}" type="slidenum">
              <a:rPr lang="en-US" smtClean="0"/>
              <a:t>‹#›</a:t>
            </a:fld>
            <a:endParaRPr lang="en-US"/>
          </a:p>
        </p:txBody>
      </p:sp>
    </p:spTree>
    <p:extLst>
      <p:ext uri="{BB962C8B-B14F-4D97-AF65-F5344CB8AC3E}">
        <p14:creationId xmlns:p14="http://schemas.microsoft.com/office/powerpoint/2010/main" val="53189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233E80B-0BFE-418F-837B-3F1B89D10F67}" type="datetimeFigureOut">
              <a:rPr lang="en-US" smtClean="0"/>
              <a:t>21-Aug-20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AA5FA4-7594-4664-8C51-B31FBEB25613}" type="slidenum">
              <a:rPr lang="en-US" smtClean="0"/>
              <a:t>‹#›</a:t>
            </a:fld>
            <a:endParaRPr lang="en-US"/>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45849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6233E80B-0BFE-418F-837B-3F1B89D10F67}" type="datetimeFigureOut">
              <a:rPr lang="en-US" smtClean="0"/>
              <a:t>21-Aug-20</a:t>
            </a:fld>
            <a:endParaRPr lang="en-US"/>
          </a:p>
        </p:txBody>
      </p:sp>
      <p:sp>
        <p:nvSpPr>
          <p:cNvPr id="6" name="Footer Placeholder 5"/>
          <p:cNvSpPr>
            <a:spLocks noGrp="1"/>
          </p:cNvSpPr>
          <p:nvPr>
            <p:ph type="ftr" sz="quarter" idx="11"/>
          </p:nvPr>
        </p:nvSpPr>
        <p:spPr>
          <a:xfrm>
            <a:off x="1437530" y="318641"/>
            <a:ext cx="3251553" cy="320931"/>
          </a:xfrm>
        </p:spPr>
        <p:txBody>
          <a:bodyPr/>
          <a:lstStyle/>
          <a:p>
            <a:endParaRPr lang="en-US"/>
          </a:p>
        </p:txBody>
      </p:sp>
      <p:sp>
        <p:nvSpPr>
          <p:cNvPr id="7" name="Slide Number Placeholder 6"/>
          <p:cNvSpPr>
            <a:spLocks noGrp="1"/>
          </p:cNvSpPr>
          <p:nvPr>
            <p:ph type="sldNum" sz="quarter" idx="12"/>
          </p:nvPr>
        </p:nvSpPr>
        <p:spPr/>
        <p:txBody>
          <a:bodyPr/>
          <a:lstStyle/>
          <a:p>
            <a:fld id="{D7AA5FA4-7594-4664-8C51-B31FBEB25613}" type="slidenum">
              <a:rPr lang="en-US" smtClean="0"/>
              <a:t>‹#›</a:t>
            </a:fld>
            <a:endParaRPr lang="en-US"/>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068570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33E80B-0BFE-418F-837B-3F1B89D10F67}" type="datetimeFigureOut">
              <a:rPr lang="en-US" smtClean="0"/>
              <a:t>21-Aug-20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A5FA4-7594-4664-8C51-B31FBEB25613}" type="slidenum">
              <a:rPr lang="en-US" smtClean="0"/>
              <a:t>‹#›</a:t>
            </a:fld>
            <a:endParaRPr lang="en-US"/>
          </a:p>
        </p:txBody>
      </p:sp>
    </p:spTree>
    <p:extLst>
      <p:ext uri="{BB962C8B-B14F-4D97-AF65-F5344CB8AC3E}">
        <p14:creationId xmlns:p14="http://schemas.microsoft.com/office/powerpoint/2010/main" val="957958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33E80B-0BFE-418F-837B-3F1B89D10F67}" type="datetimeFigureOut">
              <a:rPr lang="en-US" smtClean="0"/>
              <a:t>21-Aug-20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AA5FA4-7594-4664-8C51-B31FBEB25613}" type="slidenum">
              <a:rPr lang="en-US" smtClean="0"/>
              <a:t>‹#›</a:t>
            </a:fld>
            <a:endParaRPr lang="en-US"/>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624718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233E80B-0BFE-418F-837B-3F1B89D10F67}" type="datetimeFigureOut">
              <a:rPr lang="en-US" smtClean="0"/>
              <a:t>21-Aug-20</a:t>
            </a:fld>
            <a:endParaRPr lang="en-US"/>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D7AA5FA4-7594-4664-8C51-B31FBEB25613}" type="slidenum">
              <a:rPr lang="en-US" smtClean="0"/>
              <a:t>‹#›</a:t>
            </a:fld>
            <a:endParaRPr lang="en-US"/>
          </a:p>
        </p:txBody>
      </p:sp>
    </p:spTree>
    <p:extLst>
      <p:ext uri="{BB962C8B-B14F-4D97-AF65-F5344CB8AC3E}">
        <p14:creationId xmlns:p14="http://schemas.microsoft.com/office/powerpoint/2010/main" val="203265771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1"/>
            <a:ext cx="7772400" cy="2285999"/>
          </a:xfrm>
        </p:spPr>
        <p:txBody>
          <a:bodyPr>
            <a:noAutofit/>
          </a:bodyPr>
          <a:lstStyle/>
          <a:p>
            <a:pPr algn="ctr"/>
            <a:r>
              <a:rPr lang="en-US" sz="4400" dirty="0">
                <a:latin typeface="Times New Roman" panose="02020603050405020304" pitchFamily="18" charset="0"/>
                <a:cs typeface="Times New Roman" panose="02020603050405020304" pitchFamily="18" charset="0"/>
              </a:rPr>
              <a:t>WORKING WITH AN OMBUDSMAN AND BUILDING COMMUNITY NETWORKS </a:t>
            </a:r>
          </a:p>
        </p:txBody>
      </p:sp>
      <p:sp>
        <p:nvSpPr>
          <p:cNvPr id="3" name="Subtitle 2"/>
          <p:cNvSpPr>
            <a:spLocks noGrp="1"/>
          </p:cNvSpPr>
          <p:nvPr>
            <p:ph type="subTitle" idx="1"/>
          </p:nvPr>
        </p:nvSpPr>
        <p:spPr>
          <a:xfrm>
            <a:off x="1371600" y="3505200"/>
            <a:ext cx="6400800" cy="2133600"/>
          </a:xfrm>
        </p:spPr>
        <p:txBody>
          <a:bodyPr>
            <a:normAutofit/>
          </a:bodyPr>
          <a:lstStyle/>
          <a:p>
            <a:pPr algn="ctr"/>
            <a:r>
              <a:rPr lang="en-US" sz="2000" dirty="0">
                <a:solidFill>
                  <a:srgbClr val="002060"/>
                </a:solidFill>
                <a:latin typeface="Times New Roman" panose="02020603050405020304" pitchFamily="18" charset="0"/>
                <a:cs typeface="Times New Roman" panose="02020603050405020304" pitchFamily="18" charset="0"/>
              </a:rPr>
              <a:t>Name of Presenter</a:t>
            </a:r>
          </a:p>
          <a:p>
            <a:pPr algn="ctr"/>
            <a:r>
              <a:rPr lang="en-US" sz="2000" dirty="0">
                <a:solidFill>
                  <a:srgbClr val="002060"/>
                </a:solidFill>
                <a:latin typeface="Times New Roman" panose="02020603050405020304" pitchFamily="18" charset="0"/>
                <a:cs typeface="Times New Roman" panose="02020603050405020304" pitchFamily="18" charset="0"/>
              </a:rPr>
              <a:t>Institutional Affiliations</a:t>
            </a:r>
          </a:p>
        </p:txBody>
      </p:sp>
    </p:spTree>
    <p:extLst>
      <p:ext uri="{BB962C8B-B14F-4D97-AF65-F5344CB8AC3E}">
        <p14:creationId xmlns:p14="http://schemas.microsoft.com/office/powerpoint/2010/main" val="1035405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Introduction</a:t>
            </a:r>
          </a:p>
        </p:txBody>
      </p:sp>
      <p:sp>
        <p:nvSpPr>
          <p:cNvPr id="3" name="Content Placeholder 2"/>
          <p:cNvSpPr>
            <a:spLocks noGrp="1"/>
          </p:cNvSpPr>
          <p:nvPr>
            <p:ph idx="1"/>
          </p:nvPr>
        </p:nvSpPr>
        <p:spPr/>
        <p:txBody>
          <a:bodyPr>
            <a:normAutofit lnSpcReduction="10000"/>
          </a:bodyPr>
          <a:lstStyle/>
          <a:p>
            <a:r>
              <a:rPr lang="en-US" dirty="0"/>
              <a:t>Networking is a common correlation between communities and organizations </a:t>
            </a:r>
          </a:p>
          <a:p>
            <a:endParaRPr lang="en-US" dirty="0"/>
          </a:p>
          <a:p>
            <a:r>
              <a:rPr lang="en-US" dirty="0"/>
              <a:t>The network system helps to provide quickened and sustained  of success for the organizations</a:t>
            </a:r>
          </a:p>
          <a:p>
            <a:endParaRPr lang="en-US" dirty="0"/>
          </a:p>
          <a:p>
            <a:r>
              <a:rPr lang="en-US" dirty="0"/>
              <a:t>An ombudsman facilitates and safeguards public interests offering training to the public on key issues that affect them.</a:t>
            </a:r>
          </a:p>
        </p:txBody>
      </p:sp>
    </p:spTree>
    <p:extLst>
      <p:ext uri="{BB962C8B-B14F-4D97-AF65-F5344CB8AC3E}">
        <p14:creationId xmlns:p14="http://schemas.microsoft.com/office/powerpoint/2010/main" val="691657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PART 1</a:t>
            </a:r>
          </a:p>
        </p:txBody>
      </p:sp>
      <p:sp>
        <p:nvSpPr>
          <p:cNvPr id="3" name="Content Placeholder 2"/>
          <p:cNvSpPr>
            <a:spLocks noGrp="1"/>
          </p:cNvSpPr>
          <p:nvPr>
            <p:ph idx="1"/>
          </p:nvPr>
        </p:nvSpPr>
        <p:spPr/>
        <p:txBody>
          <a:bodyPr>
            <a:normAutofit fontScale="85000" lnSpcReduction="10000"/>
          </a:bodyPr>
          <a:lstStyle/>
          <a:p>
            <a:pPr>
              <a:buFont typeface="Wingdings" pitchFamily="2" charset="2"/>
              <a:buChar char="v"/>
            </a:pPr>
            <a:r>
              <a:rPr lang="en-US" dirty="0"/>
              <a:t>Roles of an ombudsman</a:t>
            </a:r>
          </a:p>
          <a:p>
            <a:pPr marL="0" indent="0">
              <a:buNone/>
            </a:pPr>
            <a:r>
              <a:rPr lang="en-US" dirty="0"/>
              <a:t>i.) He acts and takes the roles of public representation in fighting against biasness and unfair treatment</a:t>
            </a:r>
          </a:p>
          <a:p>
            <a:pPr marL="0" indent="0">
              <a:buNone/>
            </a:pPr>
            <a:r>
              <a:rPr lang="en-US" dirty="0"/>
              <a:t>ii.) An ombudsman is an activist for civil rights</a:t>
            </a:r>
          </a:p>
          <a:p>
            <a:endParaRPr lang="en-US" dirty="0"/>
          </a:p>
          <a:p>
            <a:pPr>
              <a:buFont typeface="Wingdings" pitchFamily="2" charset="2"/>
              <a:buChar char="v"/>
            </a:pPr>
            <a:r>
              <a:rPr lang="en-US" dirty="0"/>
              <a:t>When and how to interact with an ombudsman</a:t>
            </a:r>
          </a:p>
          <a:p>
            <a:pPr marL="0" indent="0">
              <a:buNone/>
            </a:pPr>
            <a:r>
              <a:rPr lang="en-US" dirty="0"/>
              <a:t>ii.) He can be met during legal proceedings </a:t>
            </a:r>
          </a:p>
          <a:p>
            <a:pPr marL="0" indent="0">
              <a:buNone/>
            </a:pPr>
            <a:r>
              <a:rPr lang="en-US" dirty="0"/>
              <a:t>iii.) An ombudsman is a whistle blower when major defaults in state systems are taking place</a:t>
            </a:r>
          </a:p>
          <a:p>
            <a:endParaRPr lang="en-US" dirty="0"/>
          </a:p>
        </p:txBody>
      </p:sp>
    </p:spTree>
    <p:extLst>
      <p:ext uri="{BB962C8B-B14F-4D97-AF65-F5344CB8AC3E}">
        <p14:creationId xmlns:p14="http://schemas.microsoft.com/office/powerpoint/2010/main" val="1008111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Roles of AN ombudsman</a:t>
            </a:r>
          </a:p>
        </p:txBody>
      </p:sp>
      <p:sp>
        <p:nvSpPr>
          <p:cNvPr id="3" name="Content Placeholder 2"/>
          <p:cNvSpPr>
            <a:spLocks noGrp="1"/>
          </p:cNvSpPr>
          <p:nvPr>
            <p:ph idx="1"/>
          </p:nvPr>
        </p:nvSpPr>
        <p:spPr/>
        <p:txBody>
          <a:bodyPr>
            <a:normAutofit/>
          </a:bodyPr>
          <a:lstStyle/>
          <a:p>
            <a:pPr>
              <a:buFont typeface="Wingdings" pitchFamily="2" charset="2"/>
              <a:buChar char="q"/>
            </a:pPr>
            <a:r>
              <a:rPr lang="en-US" dirty="0"/>
              <a:t>He also safeguards and protects public interests in legal paradigms</a:t>
            </a:r>
          </a:p>
          <a:p>
            <a:pPr>
              <a:buFont typeface="Wingdings" pitchFamily="2" charset="2"/>
              <a:buChar char="q"/>
            </a:pPr>
            <a:endParaRPr lang="en-US" dirty="0"/>
          </a:p>
          <a:p>
            <a:pPr>
              <a:buFont typeface="Wingdings" pitchFamily="2" charset="2"/>
              <a:buChar char="q"/>
            </a:pPr>
            <a:r>
              <a:rPr lang="en-US" dirty="0"/>
              <a:t>He alerts the public in cases or events that concerns the public attention a concept called whistle blowing. </a:t>
            </a:r>
          </a:p>
          <a:p>
            <a:pPr>
              <a:buFont typeface="Wingdings" pitchFamily="2" charset="2"/>
              <a:buChar char="q"/>
            </a:pPr>
            <a:r>
              <a:rPr lang="en-US" dirty="0"/>
              <a:t>He is a link between folks of low social class and justice.</a:t>
            </a:r>
          </a:p>
        </p:txBody>
      </p:sp>
    </p:spTree>
    <p:extLst>
      <p:ext uri="{BB962C8B-B14F-4D97-AF65-F5344CB8AC3E}">
        <p14:creationId xmlns:p14="http://schemas.microsoft.com/office/powerpoint/2010/main" val="1908542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Interaction With an Ombudsman</a:t>
            </a:r>
          </a:p>
        </p:txBody>
      </p:sp>
      <p:sp>
        <p:nvSpPr>
          <p:cNvPr id="3" name="Content Placeholder 2"/>
          <p:cNvSpPr>
            <a:spLocks noGrp="1"/>
          </p:cNvSpPr>
          <p:nvPr>
            <p:ph idx="1"/>
          </p:nvPr>
        </p:nvSpPr>
        <p:spPr>
          <a:xfrm>
            <a:off x="1443491" y="2015733"/>
            <a:ext cx="6571343" cy="4037747"/>
          </a:xfrm>
        </p:spPr>
        <p:txBody>
          <a:bodyPr/>
          <a:lstStyle/>
          <a:p>
            <a:pPr>
              <a:buFont typeface="Wingdings" pitchFamily="2" charset="2"/>
              <a:buChar char="§"/>
            </a:pPr>
            <a:r>
              <a:rPr lang="en-US" dirty="0"/>
              <a:t>He can be interacted with legal systems in lawsuit and courts</a:t>
            </a:r>
          </a:p>
          <a:p>
            <a:pPr>
              <a:buFont typeface="Wingdings" pitchFamily="2" charset="2"/>
              <a:buChar char="§"/>
            </a:pPr>
            <a:r>
              <a:rPr lang="en-US" dirty="0"/>
              <a:t>One can directly channel his concerns on personal issues against employers or other state organs to the office of an ombudsman.</a:t>
            </a:r>
          </a:p>
          <a:p>
            <a:pPr>
              <a:buFont typeface="Wingdings" pitchFamily="2" charset="2"/>
              <a:buChar char="§"/>
            </a:pPr>
            <a:endParaRPr lang="en-US" dirty="0"/>
          </a:p>
          <a:p>
            <a:endParaRPr lang="en-US" dirty="0"/>
          </a:p>
          <a:p>
            <a:endParaRPr lang="en-US" dirty="0"/>
          </a:p>
          <a:p>
            <a:endParaRPr lang="en-US" dirty="0"/>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00300" y="4034606"/>
            <a:ext cx="4343400" cy="2057400"/>
          </a:xfrm>
          <a:prstGeom prst="rect">
            <a:avLst/>
          </a:prstGeom>
        </p:spPr>
      </p:pic>
    </p:spTree>
    <p:extLst>
      <p:ext uri="{BB962C8B-B14F-4D97-AF65-F5344CB8AC3E}">
        <p14:creationId xmlns:p14="http://schemas.microsoft.com/office/powerpoint/2010/main" val="1505202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Part 2</a:t>
            </a:r>
          </a:p>
        </p:txBody>
      </p:sp>
      <p:sp>
        <p:nvSpPr>
          <p:cNvPr id="3" name="Content Placeholder 2"/>
          <p:cNvSpPr>
            <a:spLocks noGrp="1"/>
          </p:cNvSpPr>
          <p:nvPr>
            <p:ph idx="1"/>
          </p:nvPr>
        </p:nvSpPr>
        <p:spPr/>
        <p:txBody>
          <a:bodyPr>
            <a:normAutofit lnSpcReduction="10000"/>
          </a:bodyPr>
          <a:lstStyle/>
          <a:p>
            <a:pPr>
              <a:buFont typeface="Wingdings" pitchFamily="2" charset="2"/>
              <a:buChar char="Ø"/>
            </a:pPr>
            <a:r>
              <a:rPr lang="en-US" dirty="0"/>
              <a:t>Significance of strategies for building community networks and relationships</a:t>
            </a:r>
          </a:p>
          <a:p>
            <a:pPr>
              <a:buFont typeface="Wingdings" pitchFamily="2" charset="2"/>
              <a:buChar char="Ø"/>
            </a:pPr>
            <a:endParaRPr lang="en-US" dirty="0"/>
          </a:p>
          <a:p>
            <a:pPr>
              <a:buFont typeface="Wingdings" pitchFamily="2" charset="2"/>
              <a:buChar char="Ø"/>
            </a:pPr>
            <a:r>
              <a:rPr lang="en-US" dirty="0"/>
              <a:t>Community applicable strategies for networking and Relationships </a:t>
            </a:r>
          </a:p>
          <a:p>
            <a:pPr>
              <a:buFont typeface="Wingdings" pitchFamily="2" charset="2"/>
              <a:buChar char="Ø"/>
            </a:pPr>
            <a:endParaRPr lang="en-US" dirty="0"/>
          </a:p>
          <a:p>
            <a:pPr>
              <a:buFont typeface="Wingdings" pitchFamily="2" charset="2"/>
              <a:buChar char="Ø"/>
            </a:pPr>
            <a:r>
              <a:rPr lang="en-US" dirty="0"/>
              <a:t>Community applicable strategies for networking are practical approaches for collaborating with communities.</a:t>
            </a:r>
          </a:p>
        </p:txBody>
      </p:sp>
    </p:spTree>
    <p:extLst>
      <p:ext uri="{BB962C8B-B14F-4D97-AF65-F5344CB8AC3E}">
        <p14:creationId xmlns:p14="http://schemas.microsoft.com/office/powerpoint/2010/main" val="777704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229600" cy="1600200"/>
          </a:xfrm>
        </p:spPr>
        <p:txBody>
          <a:bodyPr>
            <a:normAutofit/>
          </a:bodyPr>
          <a:lstStyle/>
          <a:p>
            <a:pPr algn="ctr"/>
            <a:r>
              <a:rPr lang="en-US" dirty="0"/>
              <a:t>Significance of Strategies for Building Community Networks and Relationships</a:t>
            </a:r>
          </a:p>
        </p:txBody>
      </p:sp>
      <p:sp>
        <p:nvSpPr>
          <p:cNvPr id="3" name="Content Placeholder 2"/>
          <p:cNvSpPr>
            <a:spLocks noGrp="1"/>
          </p:cNvSpPr>
          <p:nvPr>
            <p:ph idx="1"/>
          </p:nvPr>
        </p:nvSpPr>
        <p:spPr>
          <a:xfrm>
            <a:off x="609600" y="1905000"/>
            <a:ext cx="8229600" cy="4525963"/>
          </a:xfrm>
        </p:spPr>
        <p:txBody>
          <a:bodyPr>
            <a:normAutofit/>
          </a:bodyPr>
          <a:lstStyle/>
          <a:p>
            <a:r>
              <a:rPr lang="en-US" dirty="0"/>
              <a:t>Strategies helps organizations focus on social justice</a:t>
            </a:r>
          </a:p>
          <a:p>
            <a:endParaRPr lang="en-US" dirty="0"/>
          </a:p>
          <a:p>
            <a:r>
              <a:rPr lang="en-US" dirty="0"/>
              <a:t>They also build trust between communities and organizations</a:t>
            </a:r>
          </a:p>
          <a:p>
            <a:endParaRPr lang="en-US" dirty="0"/>
          </a:p>
          <a:p>
            <a:r>
              <a:rPr lang="en-US" dirty="0"/>
              <a:t>Cultural diversification is enhanced through appreciation and application of strategies for building community networks</a:t>
            </a:r>
          </a:p>
        </p:txBody>
      </p:sp>
    </p:spTree>
    <p:extLst>
      <p:ext uri="{BB962C8B-B14F-4D97-AF65-F5344CB8AC3E}">
        <p14:creationId xmlns:p14="http://schemas.microsoft.com/office/powerpoint/2010/main" val="2460067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143000"/>
          </a:xfrm>
        </p:spPr>
        <p:txBody>
          <a:bodyPr>
            <a:noAutofit/>
          </a:bodyPr>
          <a:lstStyle/>
          <a:p>
            <a:pPr algn="ctr"/>
            <a:r>
              <a:rPr lang="en-US" dirty="0"/>
              <a:t>Continuation on Significance of Strategies for Building Community Networks and Relationships…</a:t>
            </a:r>
          </a:p>
        </p:txBody>
      </p:sp>
      <p:sp>
        <p:nvSpPr>
          <p:cNvPr id="3" name="Content Placeholder 2"/>
          <p:cNvSpPr>
            <a:spLocks noGrp="1"/>
          </p:cNvSpPr>
          <p:nvPr>
            <p:ph idx="1"/>
          </p:nvPr>
        </p:nvSpPr>
        <p:spPr>
          <a:xfrm>
            <a:off x="457200" y="1981200"/>
            <a:ext cx="8229600" cy="4038599"/>
          </a:xfrm>
        </p:spPr>
        <p:txBody>
          <a:bodyPr>
            <a:normAutofit lnSpcReduction="10000"/>
          </a:bodyPr>
          <a:lstStyle/>
          <a:p>
            <a:pPr>
              <a:buFont typeface="Wingdings" pitchFamily="2" charset="2"/>
              <a:buChar char="ü"/>
            </a:pPr>
            <a:r>
              <a:rPr lang="en-US" dirty="0"/>
              <a:t>Networks and relationships are supposedly meant to build trust between communities and organizations</a:t>
            </a:r>
          </a:p>
          <a:p>
            <a:pPr>
              <a:buFont typeface="Wingdings" pitchFamily="2" charset="2"/>
              <a:buChar char="ü"/>
            </a:pPr>
            <a:endParaRPr lang="en-US" dirty="0"/>
          </a:p>
          <a:p>
            <a:pPr>
              <a:buFont typeface="Wingdings" pitchFamily="2" charset="2"/>
              <a:buChar char="ü"/>
            </a:pPr>
            <a:endParaRPr lang="en-US" dirty="0"/>
          </a:p>
          <a:p>
            <a:pPr>
              <a:buFont typeface="Wingdings" pitchFamily="2" charset="2"/>
              <a:buChar char="ü"/>
            </a:pPr>
            <a:endParaRPr lang="en-US" dirty="0"/>
          </a:p>
          <a:p>
            <a:pPr>
              <a:buFont typeface="Wingdings" pitchFamily="2" charset="2"/>
              <a:buChar char="ü"/>
            </a:pPr>
            <a:endParaRPr lang="en-US" dirty="0"/>
          </a:p>
          <a:p>
            <a:pPr>
              <a:buFont typeface="Wingdings" pitchFamily="2" charset="2"/>
              <a:buChar char="ü"/>
            </a:pPr>
            <a:endParaRPr lang="en-US" dirty="0"/>
          </a:p>
          <a:p>
            <a:pPr>
              <a:buFont typeface="Wingdings" pitchFamily="2" charset="2"/>
              <a:buChar char="ü"/>
            </a:pPr>
            <a:r>
              <a:rPr lang="en-US" dirty="0"/>
              <a:t>Cultural diversification is enhanced through appreciation and application of strategies for building community networks</a:t>
            </a:r>
          </a:p>
          <a:p>
            <a:endParaRPr lang="en-US" dirty="0"/>
          </a:p>
          <a:p>
            <a:pPr marL="0" indent="0">
              <a:buNone/>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0" y="2895600"/>
            <a:ext cx="5105400" cy="2209800"/>
          </a:xfrm>
          <a:prstGeom prst="rect">
            <a:avLst/>
          </a:prstGeom>
        </p:spPr>
      </p:pic>
    </p:spTree>
    <p:extLst>
      <p:ext uri="{BB962C8B-B14F-4D97-AF65-F5344CB8AC3E}">
        <p14:creationId xmlns:p14="http://schemas.microsoft.com/office/powerpoint/2010/main" val="1002627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789" y="274638"/>
            <a:ext cx="6571045" cy="1579118"/>
          </a:xfrm>
        </p:spPr>
        <p:txBody>
          <a:bodyPr>
            <a:normAutofit fontScale="90000"/>
          </a:bodyPr>
          <a:lstStyle/>
          <a:p>
            <a:pPr algn="ctr"/>
            <a:r>
              <a:rPr lang="en-US" dirty="0"/>
              <a:t>Continuation on Significance of Strategies for Building Community Networks and Relationships… </a:t>
            </a:r>
          </a:p>
        </p:txBody>
      </p:sp>
      <p:sp>
        <p:nvSpPr>
          <p:cNvPr id="3" name="Content Placeholder 2"/>
          <p:cNvSpPr>
            <a:spLocks noGrp="1"/>
          </p:cNvSpPr>
          <p:nvPr>
            <p:ph idx="1"/>
          </p:nvPr>
        </p:nvSpPr>
        <p:spPr>
          <a:xfrm>
            <a:off x="457200" y="2057400"/>
            <a:ext cx="8229600" cy="4525963"/>
          </a:xfrm>
        </p:spPr>
        <p:txBody>
          <a:bodyPr/>
          <a:lstStyle/>
          <a:p>
            <a:pPr>
              <a:buFont typeface="Courier New" pitchFamily="49" charset="0"/>
              <a:buChar char="o"/>
            </a:pPr>
            <a:r>
              <a:rPr lang="en-US" dirty="0"/>
              <a:t>Cultural diversification is enhanced through appreciation and application of strategies for building community networks</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0200" y="2895600"/>
            <a:ext cx="6477000" cy="2895600"/>
          </a:xfrm>
          <a:prstGeom prst="rect">
            <a:avLst/>
          </a:prstGeom>
        </p:spPr>
      </p:pic>
    </p:spTree>
    <p:extLst>
      <p:ext uri="{BB962C8B-B14F-4D97-AF65-F5344CB8AC3E}">
        <p14:creationId xmlns:p14="http://schemas.microsoft.com/office/powerpoint/2010/main" val="897811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491" y="533400"/>
            <a:ext cx="6571343" cy="1320355"/>
          </a:xfrm>
        </p:spPr>
        <p:txBody>
          <a:bodyPr>
            <a:normAutofit fontScale="90000"/>
          </a:bodyPr>
          <a:lstStyle/>
          <a:p>
            <a:pPr algn="ctr"/>
            <a:r>
              <a:rPr lang="en-US" dirty="0"/>
              <a:t>Applicable Strategies for community Networking and Relationships </a:t>
            </a:r>
            <a:br>
              <a:rPr lang="en-US" dirty="0"/>
            </a:br>
            <a:endParaRPr lang="en-US" dirty="0"/>
          </a:p>
        </p:txBody>
      </p:sp>
      <p:sp>
        <p:nvSpPr>
          <p:cNvPr id="3" name="Content Placeholder 2"/>
          <p:cNvSpPr>
            <a:spLocks noGrp="1"/>
          </p:cNvSpPr>
          <p:nvPr>
            <p:ph idx="1"/>
          </p:nvPr>
        </p:nvSpPr>
        <p:spPr/>
        <p:txBody>
          <a:bodyPr>
            <a:normAutofit/>
          </a:bodyPr>
          <a:lstStyle/>
          <a:p>
            <a:r>
              <a:rPr lang="en-US" dirty="0"/>
              <a:t>Partnering and partially sponsoring learning and development projects in my community</a:t>
            </a:r>
          </a:p>
          <a:p>
            <a:endParaRPr lang="en-US" dirty="0"/>
          </a:p>
          <a:p>
            <a:r>
              <a:rPr lang="en-US" dirty="0"/>
              <a:t>Partnering with communities fosters better communication </a:t>
            </a:r>
          </a:p>
          <a:p>
            <a:endParaRPr lang="en-US" dirty="0"/>
          </a:p>
          <a:p>
            <a:r>
              <a:rPr lang="en-US" dirty="0"/>
              <a:t>Value co-creation in organizations is a strategy for integrating organizations and the community</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8840019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rmAutofit fontScale="90000"/>
          </a:bodyPr>
          <a:lstStyle/>
          <a:p>
            <a:pPr algn="ctr"/>
            <a:r>
              <a:rPr lang="en-US" dirty="0"/>
              <a:t>Continuation of Applicable Strategies for Community Networking and Relationships… </a:t>
            </a:r>
          </a:p>
        </p:txBody>
      </p:sp>
      <p:sp>
        <p:nvSpPr>
          <p:cNvPr id="3" name="Content Placeholder 2"/>
          <p:cNvSpPr>
            <a:spLocks noGrp="1"/>
          </p:cNvSpPr>
          <p:nvPr>
            <p:ph idx="1"/>
          </p:nvPr>
        </p:nvSpPr>
        <p:spPr>
          <a:xfrm>
            <a:off x="457200" y="2057400"/>
            <a:ext cx="8229600" cy="4068763"/>
          </a:xfrm>
        </p:spPr>
        <p:txBody>
          <a:bodyPr>
            <a:normAutofit/>
          </a:bodyPr>
          <a:lstStyle/>
          <a:p>
            <a:pPr>
              <a:buFont typeface="Wingdings" pitchFamily="2" charset="2"/>
              <a:buChar char="Ø"/>
            </a:pPr>
            <a:r>
              <a:rPr lang="en-US" dirty="0"/>
              <a:t>Partnering with communities fosters better communication </a:t>
            </a:r>
          </a:p>
          <a:p>
            <a:pPr>
              <a:buFont typeface="Wingdings" pitchFamily="2" charset="2"/>
              <a:buChar char="Ø"/>
            </a:pPr>
            <a:r>
              <a:rPr lang="en-US" dirty="0"/>
              <a:t>Communication serves as the core of all organizational undertakings and its relationship with the community</a:t>
            </a:r>
          </a:p>
          <a:p>
            <a:pPr>
              <a:buFont typeface="Wingdings" pitchFamily="2" charset="2"/>
              <a:buChar char="Ø"/>
            </a:pPr>
            <a:r>
              <a:rPr lang="en-US" dirty="0"/>
              <a:t>Value co-creation in organizations is a strategy for integrating organizations and the community</a:t>
            </a:r>
          </a:p>
        </p:txBody>
      </p:sp>
    </p:spTree>
    <p:extLst>
      <p:ext uri="{BB962C8B-B14F-4D97-AF65-F5344CB8AC3E}">
        <p14:creationId xmlns:p14="http://schemas.microsoft.com/office/powerpoint/2010/main" val="1366766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pPr algn="ctr"/>
            <a:r>
              <a:rPr lang="en-US" sz="3600" dirty="0"/>
              <a:t>Continuation on Community Applicable Strategies for Networking and Relationships </a:t>
            </a:r>
          </a:p>
        </p:txBody>
      </p:sp>
      <p:sp>
        <p:nvSpPr>
          <p:cNvPr id="3" name="Content Placeholder 2"/>
          <p:cNvSpPr>
            <a:spLocks noGrp="1"/>
          </p:cNvSpPr>
          <p:nvPr>
            <p:ph idx="1"/>
          </p:nvPr>
        </p:nvSpPr>
        <p:spPr>
          <a:xfrm>
            <a:off x="457200" y="1828799"/>
            <a:ext cx="8229600" cy="4038601"/>
          </a:xfrm>
        </p:spPr>
        <p:txBody>
          <a:bodyPr>
            <a:normAutofit/>
          </a:bodyPr>
          <a:lstStyle/>
          <a:p>
            <a:pPr>
              <a:buFont typeface="Wingdings" pitchFamily="2" charset="2"/>
              <a:buChar char="§"/>
            </a:pPr>
            <a:r>
              <a:rPr lang="en-US" dirty="0"/>
              <a:t>Value co-creation in organizations is a strategy for integrating organizations and the community</a:t>
            </a:r>
          </a:p>
          <a:p>
            <a:pPr>
              <a:buFont typeface="Wingdings" pitchFamily="2" charset="2"/>
              <a:buChar char="§"/>
            </a:pPr>
            <a:endParaRPr lang="en-US" dirty="0"/>
          </a:p>
          <a:p>
            <a:pPr>
              <a:buFont typeface="Wingdings" pitchFamily="2" charset="2"/>
              <a:buChar char="§"/>
            </a:pPr>
            <a:endParaRPr lang="en-US" dirty="0"/>
          </a:p>
          <a:p>
            <a:pPr>
              <a:buFont typeface="Wingdings" pitchFamily="2" charset="2"/>
              <a:buChar char="§"/>
            </a:pPr>
            <a:endParaRPr lang="en-US" dirty="0"/>
          </a:p>
          <a:p>
            <a:endParaRPr 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590800"/>
            <a:ext cx="5867400" cy="3505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0483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1"/>
            <a:ext cx="6571343" cy="1752600"/>
          </a:xfrm>
        </p:spPr>
        <p:txBody>
          <a:bodyPr>
            <a:noAutofit/>
          </a:bodyPr>
          <a:lstStyle/>
          <a:p>
            <a:pPr algn="ctr"/>
            <a:r>
              <a:rPr lang="en-US" dirty="0"/>
              <a:t>Continuation OF Applicable Strategies for community Networking and Relationships </a:t>
            </a:r>
          </a:p>
        </p:txBody>
      </p:sp>
      <p:sp>
        <p:nvSpPr>
          <p:cNvPr id="3" name="Content Placeholder 2"/>
          <p:cNvSpPr>
            <a:spLocks noGrp="1"/>
          </p:cNvSpPr>
          <p:nvPr>
            <p:ph idx="1"/>
          </p:nvPr>
        </p:nvSpPr>
        <p:spPr>
          <a:xfrm>
            <a:off x="457200" y="1981200"/>
            <a:ext cx="8229600" cy="4144963"/>
          </a:xfrm>
        </p:spPr>
        <p:txBody>
          <a:bodyPr>
            <a:normAutofit/>
          </a:bodyPr>
          <a:lstStyle/>
          <a:p>
            <a:r>
              <a:rPr lang="en-US" dirty="0"/>
              <a:t>Organizations should provide employment to community members. </a:t>
            </a:r>
          </a:p>
          <a:p>
            <a:endParaRPr lang="en-US" dirty="0"/>
          </a:p>
          <a:p>
            <a:r>
              <a:rPr lang="en-US" dirty="0"/>
              <a:t>Incoming and outgoing referrals about the organization are the resultant outputs of using unifying strategies.</a:t>
            </a:r>
          </a:p>
          <a:p>
            <a:endParaRPr lang="en-US" dirty="0"/>
          </a:p>
          <a:p>
            <a:r>
              <a:rPr lang="en-US" dirty="0"/>
              <a:t> Acceptance is readily directed to corporations that consider community members for top position jobs</a:t>
            </a:r>
          </a:p>
        </p:txBody>
      </p:sp>
    </p:spTree>
    <p:extLst>
      <p:ext uri="{BB962C8B-B14F-4D97-AF65-F5344CB8AC3E}">
        <p14:creationId xmlns:p14="http://schemas.microsoft.com/office/powerpoint/2010/main" val="2591822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Networking and outreach opportunities</a:t>
            </a:r>
          </a:p>
        </p:txBody>
      </p:sp>
      <p:sp>
        <p:nvSpPr>
          <p:cNvPr id="3" name="Content Placeholder 2"/>
          <p:cNvSpPr>
            <a:spLocks noGrp="1"/>
          </p:cNvSpPr>
          <p:nvPr>
            <p:ph idx="1"/>
          </p:nvPr>
        </p:nvSpPr>
        <p:spPr/>
        <p:txBody>
          <a:bodyPr>
            <a:normAutofit lnSpcReduction="10000"/>
          </a:bodyPr>
          <a:lstStyle/>
          <a:p>
            <a:pPr marL="137160" indent="0">
              <a:buNone/>
            </a:pPr>
            <a:r>
              <a:rPr lang="en-US" dirty="0"/>
              <a:t>Networking and outreach programs create opportunities for the present and future </a:t>
            </a:r>
          </a:p>
          <a:p>
            <a:endParaRPr lang="en-US" dirty="0"/>
          </a:p>
          <a:p>
            <a:pPr marL="137160" indent="0">
              <a:buNone/>
            </a:pPr>
            <a:r>
              <a:rPr lang="en-US" dirty="0"/>
              <a:t>Team leaders that spearhead network opportunities take the forefront in forming organizational partnerships</a:t>
            </a:r>
          </a:p>
          <a:p>
            <a:endParaRPr lang="en-US" dirty="0"/>
          </a:p>
          <a:p>
            <a:pPr marL="137160" indent="0">
              <a:buNone/>
            </a:pPr>
            <a:r>
              <a:rPr lang="en-US" dirty="0"/>
              <a:t>The leaders that ensure the sustainability of outreach programs are the assets of organizations </a:t>
            </a:r>
          </a:p>
        </p:txBody>
      </p:sp>
    </p:spTree>
    <p:extLst>
      <p:ext uri="{BB962C8B-B14F-4D97-AF65-F5344CB8AC3E}">
        <p14:creationId xmlns:p14="http://schemas.microsoft.com/office/powerpoint/2010/main" val="8435374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Continuation on Networking and outreach opportunities</a:t>
            </a:r>
          </a:p>
        </p:txBody>
      </p:sp>
      <p:sp>
        <p:nvSpPr>
          <p:cNvPr id="3" name="Content Placeholder 2"/>
          <p:cNvSpPr>
            <a:spLocks noGrp="1"/>
          </p:cNvSpPr>
          <p:nvPr>
            <p:ph idx="1"/>
          </p:nvPr>
        </p:nvSpPr>
        <p:spPr/>
        <p:txBody>
          <a:bodyPr/>
          <a:lstStyle/>
          <a:p>
            <a:r>
              <a:rPr lang="en-US" dirty="0"/>
              <a:t>Community information needs are readily available to the members from the social networks. </a:t>
            </a:r>
          </a:p>
          <a:p>
            <a:r>
              <a:rPr lang="en-US" dirty="0"/>
              <a:t>Networking enables sharing of findings of research outcomes with the community</a:t>
            </a:r>
          </a:p>
          <a:p>
            <a:endParaRPr lang="en-US" dirty="0"/>
          </a:p>
          <a:p>
            <a:r>
              <a:rPr lang="en-US" dirty="0"/>
              <a:t>An ombudsman carries out educational and training programs with aim of equipping the community members with tools for receiving inevitable change.</a:t>
            </a:r>
          </a:p>
          <a:p>
            <a:endParaRPr lang="en-US" dirty="0"/>
          </a:p>
          <a:p>
            <a:endParaRPr lang="en-US" dirty="0"/>
          </a:p>
        </p:txBody>
      </p:sp>
    </p:spTree>
    <p:extLst>
      <p:ext uri="{BB962C8B-B14F-4D97-AF65-F5344CB8AC3E}">
        <p14:creationId xmlns:p14="http://schemas.microsoft.com/office/powerpoint/2010/main" val="2988777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521"/>
            <a:ext cx="6571343" cy="795680"/>
          </a:xfrm>
        </p:spPr>
        <p:txBody>
          <a:bodyPr>
            <a:normAutofit/>
          </a:bodyPr>
          <a:lstStyle/>
          <a:p>
            <a:pPr algn="ctr"/>
            <a:r>
              <a:rPr lang="en-US" dirty="0"/>
              <a:t>Conclusion </a:t>
            </a:r>
          </a:p>
        </p:txBody>
      </p:sp>
      <p:sp>
        <p:nvSpPr>
          <p:cNvPr id="3" name="Content Placeholder 2"/>
          <p:cNvSpPr>
            <a:spLocks noGrp="1"/>
          </p:cNvSpPr>
          <p:nvPr>
            <p:ph idx="1"/>
          </p:nvPr>
        </p:nvSpPr>
        <p:spPr/>
        <p:txBody>
          <a:bodyPr>
            <a:normAutofit/>
          </a:bodyPr>
          <a:lstStyle/>
          <a:p>
            <a:pPr>
              <a:buFont typeface="Wingdings" pitchFamily="2" charset="2"/>
              <a:buChar char="ü"/>
            </a:pPr>
            <a:r>
              <a:rPr lang="en-US" dirty="0"/>
              <a:t>acknowledging the needs of the community and those of the organization are paramount in networking</a:t>
            </a:r>
          </a:p>
          <a:p>
            <a:pPr>
              <a:buFont typeface="Wingdings" pitchFamily="2" charset="2"/>
              <a:buChar char="ü"/>
            </a:pPr>
            <a:r>
              <a:rPr lang="en-US" dirty="0"/>
              <a:t>Organizations should have growth and productivity in organizations as their end objectives from networking </a:t>
            </a:r>
          </a:p>
          <a:p>
            <a:pPr>
              <a:buFont typeface="Wingdings" pitchFamily="2" charset="2"/>
              <a:buChar char="ü"/>
            </a:pPr>
            <a:r>
              <a:rPr lang="en-US" dirty="0"/>
              <a:t>Ombudsman, partnerships and inclusive decision making are the embodiment of better public relations between companies and communities.</a:t>
            </a:r>
          </a:p>
        </p:txBody>
      </p:sp>
    </p:spTree>
    <p:extLst>
      <p:ext uri="{BB962C8B-B14F-4D97-AF65-F5344CB8AC3E}">
        <p14:creationId xmlns:p14="http://schemas.microsoft.com/office/powerpoint/2010/main" val="1834752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References </a:t>
            </a:r>
          </a:p>
        </p:txBody>
      </p:sp>
      <p:sp>
        <p:nvSpPr>
          <p:cNvPr id="3" name="Content Placeholder 2"/>
          <p:cNvSpPr>
            <a:spLocks noGrp="1"/>
          </p:cNvSpPr>
          <p:nvPr>
            <p:ph idx="1"/>
          </p:nvPr>
        </p:nvSpPr>
        <p:spPr/>
        <p:txBody>
          <a:bodyPr>
            <a:normAutofit lnSpcReduction="10000"/>
          </a:bodyPr>
          <a:lstStyle/>
          <a:p>
            <a:r>
              <a:rPr lang="en-US" dirty="0"/>
              <a:t>Gilchrist, A. (2019). The Well-Connected Community 3E: A Networking Approach to Community Development. </a:t>
            </a:r>
            <a:r>
              <a:rPr lang="en-US" i="1" dirty="0"/>
              <a:t>Policy Press</a:t>
            </a:r>
            <a:r>
              <a:rPr lang="en-US" dirty="0"/>
              <a:t>.</a:t>
            </a:r>
          </a:p>
          <a:p>
            <a:r>
              <a:rPr lang="en-US" dirty="0" err="1"/>
              <a:t>Jariego</a:t>
            </a:r>
            <a:r>
              <a:rPr lang="en-US" dirty="0"/>
              <a:t>, I. M. (2016). 7 Uses of network analysis in community intervention. </a:t>
            </a:r>
            <a:r>
              <a:rPr lang="en-US" i="1" dirty="0"/>
              <a:t>REDES,</a:t>
            </a:r>
            <a:r>
              <a:rPr lang="en-US" dirty="0"/>
              <a:t> 27(2), 1-10.</a:t>
            </a:r>
          </a:p>
          <a:p>
            <a:r>
              <a:rPr lang="en-US" dirty="0"/>
              <a:t>Kent, M. L., </a:t>
            </a:r>
            <a:r>
              <a:rPr lang="en-US" dirty="0" err="1"/>
              <a:t>Sommerfeldt</a:t>
            </a:r>
            <a:r>
              <a:rPr lang="en-US" dirty="0"/>
              <a:t>, E. J., &amp; </a:t>
            </a:r>
            <a:r>
              <a:rPr lang="en-US" dirty="0" err="1"/>
              <a:t>Saffer</a:t>
            </a:r>
            <a:r>
              <a:rPr lang="en-US" dirty="0"/>
              <a:t>, A. J. (2016). Social networks, power, and public relations: </a:t>
            </a:r>
            <a:r>
              <a:rPr lang="en-US" dirty="0" err="1"/>
              <a:t>Tertius</a:t>
            </a:r>
            <a:r>
              <a:rPr lang="en-US" dirty="0"/>
              <a:t> </a:t>
            </a:r>
            <a:r>
              <a:rPr lang="en-US" dirty="0" err="1"/>
              <a:t>Iungens</a:t>
            </a:r>
            <a:r>
              <a:rPr lang="en-US" dirty="0"/>
              <a:t> as a co-creational approach to studying relationship networks. </a:t>
            </a:r>
            <a:r>
              <a:rPr lang="en-US" i="1" dirty="0"/>
              <a:t>Public Relations Review</a:t>
            </a:r>
            <a:r>
              <a:rPr lang="en-US" dirty="0"/>
              <a:t>, 42(1), 91-100.</a:t>
            </a:r>
          </a:p>
          <a:p>
            <a:endParaRPr lang="en-US" dirty="0"/>
          </a:p>
        </p:txBody>
      </p:sp>
    </p:spTree>
    <p:extLst>
      <p:ext uri="{BB962C8B-B14F-4D97-AF65-F5344CB8AC3E}">
        <p14:creationId xmlns:p14="http://schemas.microsoft.com/office/powerpoint/2010/main" val="2801614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Continuation of references…</a:t>
            </a:r>
          </a:p>
        </p:txBody>
      </p:sp>
      <p:sp>
        <p:nvSpPr>
          <p:cNvPr id="3" name="Content Placeholder 2"/>
          <p:cNvSpPr>
            <a:spLocks noGrp="1"/>
          </p:cNvSpPr>
          <p:nvPr>
            <p:ph idx="1"/>
          </p:nvPr>
        </p:nvSpPr>
        <p:spPr>
          <a:xfrm>
            <a:off x="914399" y="2015733"/>
            <a:ext cx="7239001" cy="3775467"/>
          </a:xfrm>
        </p:spPr>
        <p:txBody>
          <a:bodyPr>
            <a:normAutofit/>
          </a:bodyPr>
          <a:lstStyle/>
          <a:p>
            <a:r>
              <a:rPr lang="en-US" dirty="0" err="1"/>
              <a:t>Serrat</a:t>
            </a:r>
            <a:r>
              <a:rPr lang="en-US" dirty="0"/>
              <a:t>, O. (2017). Social network analysis. </a:t>
            </a:r>
            <a:r>
              <a:rPr lang="en-US" i="1" dirty="0"/>
              <a:t>In Knowledge solutions</a:t>
            </a:r>
            <a:r>
              <a:rPr lang="en-US" dirty="0"/>
              <a:t> (pp. 39-43). Springer, Singapore.</a:t>
            </a:r>
          </a:p>
          <a:p>
            <a:r>
              <a:rPr lang="en-US" dirty="0"/>
              <a:t>Yan, B., Chen, Y., &amp; Liu, J. (2017, October). Dynamic relationship building: exploitation versus exploration on a social network. In </a:t>
            </a:r>
            <a:r>
              <a:rPr lang="en-US" i="1" dirty="0"/>
              <a:t>International Conference on Web Information Systems Engineering </a:t>
            </a:r>
            <a:r>
              <a:rPr lang="en-US" dirty="0"/>
              <a:t>(pp. 75-90). Springer, Cham.</a:t>
            </a:r>
          </a:p>
          <a:p>
            <a:r>
              <a:rPr lang="en-US" dirty="0"/>
              <a:t>Buck, T., Kirkham, R., &amp; Thompson, B. (2016). </a:t>
            </a:r>
            <a:r>
              <a:rPr lang="en-US" i="1" dirty="0"/>
              <a:t>The ombudsman enterprise and administrative justice</a:t>
            </a:r>
            <a:r>
              <a:rPr lang="en-US" dirty="0"/>
              <a:t>. </a:t>
            </a:r>
            <a:r>
              <a:rPr lang="en-US" dirty="0" err="1"/>
              <a:t>Routledge</a:t>
            </a:r>
            <a:r>
              <a:rPr lang="en-US" dirty="0"/>
              <a:t>.</a:t>
            </a:r>
          </a:p>
          <a:p>
            <a:endParaRPr lang="en-US" dirty="0"/>
          </a:p>
          <a:p>
            <a:endParaRPr lang="en-US" dirty="0"/>
          </a:p>
        </p:txBody>
      </p:sp>
    </p:spTree>
    <p:extLst>
      <p:ext uri="{BB962C8B-B14F-4D97-AF65-F5344CB8AC3E}">
        <p14:creationId xmlns:p14="http://schemas.microsoft.com/office/powerpoint/2010/main" val="398962092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TM10001114[[fn=Gallery]]</Template>
  <TotalTime>502</TotalTime>
  <Words>2341</Words>
  <Application>Microsoft Office PowerPoint</Application>
  <PresentationFormat>On-screen Show (4:3)</PresentationFormat>
  <Paragraphs>125</Paragraphs>
  <Slides>18</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Courier New</vt:lpstr>
      <vt:lpstr>Gill Sans MT</vt:lpstr>
      <vt:lpstr>Times New Roman</vt:lpstr>
      <vt:lpstr>Wingdings</vt:lpstr>
      <vt:lpstr>Gallery</vt:lpstr>
      <vt:lpstr>WORKING WITH AN OMBUDSMAN AND BUILDING COMMUNITY NETWORKS </vt:lpstr>
      <vt:lpstr>Introduction</vt:lpstr>
      <vt:lpstr>PART 1</vt:lpstr>
      <vt:lpstr>Roles of AN ombudsman</vt:lpstr>
      <vt:lpstr>Interaction With an Ombudsman</vt:lpstr>
      <vt:lpstr>Part 2</vt:lpstr>
      <vt:lpstr>Significance of Strategies for Building Community Networks and Relationships</vt:lpstr>
      <vt:lpstr>Continuation on Significance of Strategies for Building Community Networks and Relationships…</vt:lpstr>
      <vt:lpstr>Continuation on Significance of Strategies for Building Community Networks and Relationships… </vt:lpstr>
      <vt:lpstr>Applicable Strategies for community Networking and Relationships  </vt:lpstr>
      <vt:lpstr>Continuation of Applicable Strategies for Community Networking and Relationships… </vt:lpstr>
      <vt:lpstr>Continuation on Community Applicable Strategies for Networking and Relationships </vt:lpstr>
      <vt:lpstr>Continuation OF Applicable Strategies for community Networking and Relationships </vt:lpstr>
      <vt:lpstr>Networking and outreach opportunities</vt:lpstr>
      <vt:lpstr>Continuation on Networking and outreach opportunities</vt:lpstr>
      <vt:lpstr>Conclusion </vt:lpstr>
      <vt:lpstr>References </vt:lpstr>
      <vt:lpstr>Continuation of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Role of Ombudsman and Strategies for Networking in Organizations</dc:title>
  <dc:creator>dafine</dc:creator>
  <cp:lastModifiedBy>Windows User</cp:lastModifiedBy>
  <cp:revision>46</cp:revision>
  <dcterms:created xsi:type="dcterms:W3CDTF">2020-08-20T12:08:28Z</dcterms:created>
  <dcterms:modified xsi:type="dcterms:W3CDTF">2020-08-20T22:01:38Z</dcterms:modified>
</cp:coreProperties>
</file>